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j7miQtgt7qNL7GUNxVgy0IqJ4g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C9DD31-0AED-4ECD-B51E-D8192424F3C4}">
  <a:tblStyle styleId="{94C9DD31-0AED-4ECD-B51E-D8192424F3C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06E7141-5738-415B-9206-8356EB26E11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8c669a64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8c669a6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dc073be02_15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0dc073be02_1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edca3c50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fedca3c507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edca3c507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fedca3c507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67e8214de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067e8214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romi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7bf77bcc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7bf77bc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7bf77bcc9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7bf77bcc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7bf77bcc9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7bf77bcc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7bf77bcc9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7bf77bcc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836c07b7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836c07b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edca3c5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transition: “So, what does this system look like?”</a:t>
            </a:r>
            <a:endParaRPr/>
          </a:p>
        </p:txBody>
      </p:sp>
      <p:sp>
        <p:nvSpPr>
          <p:cNvPr id="59" name="Google Shape;59;g2fedca3c50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dc073be02_16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0dc073be02_1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67e8214de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067e8214d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dc073be02_16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0dc073be02_1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654f85ce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654f85c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6e1a3d00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6e1a3d0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edca3c50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fedca3c5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eedd30dc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feedd30d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7d2a8d4e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7d2a8d4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7d2a8d4e6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7d2a8d4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7d2a8d4e6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7d2a8d4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edca3c507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fedca3c50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83b4d602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83b4d6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f115f64d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ff115f64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92f23148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f92f2314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edca3c50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2fedca3c507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67e8214de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067e8214d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f02b7e11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ff02b7e1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6a883381f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6a883381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dc073be02_1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0dc073be02_1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6a883381f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6a883381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2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jpg"/><Relationship Id="rId4" Type="http://schemas.openxmlformats.org/officeDocument/2006/relationships/image" Target="../media/image21.jpg"/><Relationship Id="rId5" Type="http://schemas.openxmlformats.org/officeDocument/2006/relationships/image" Target="../media/image29.jpg"/><Relationship Id="rId6" Type="http://schemas.openxmlformats.org/officeDocument/2006/relationships/image" Target="../media/image23.jpg"/><Relationship Id="rId7" Type="http://schemas.openxmlformats.org/officeDocument/2006/relationships/image" Target="../media/image8.jpg"/><Relationship Id="rId8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Relationship Id="rId5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16.jpg"/><Relationship Id="rId5" Type="http://schemas.openxmlformats.org/officeDocument/2006/relationships/image" Target="../media/image43.jpg"/><Relationship Id="rId6" Type="http://schemas.openxmlformats.org/officeDocument/2006/relationships/image" Target="../media/image37.jpg"/><Relationship Id="rId7" Type="http://schemas.openxmlformats.org/officeDocument/2006/relationships/image" Target="../media/image34.jp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8.jpg"/><Relationship Id="rId5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jpg"/><Relationship Id="rId4" Type="http://schemas.openxmlformats.org/officeDocument/2006/relationships/image" Target="../media/image5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jpg"/><Relationship Id="rId4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619250" y="4244975"/>
            <a:ext cx="73025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22"/>
              <a:buFont typeface="Arial"/>
              <a:buNone/>
            </a:pPr>
            <a:r>
              <a:rPr lang="en-US"/>
              <a:t>Automatic Solar Lighting System</a:t>
            </a:r>
            <a:br>
              <a:rPr lang="en-US"/>
            </a:br>
            <a:r>
              <a:rPr lang="en-US"/>
              <a:t>Atahan Bakanyildiz, Romi Gilat, Cedar Maxwell, Nick Miller</a:t>
            </a:r>
            <a:endParaRPr b="0" sz="2100">
              <a:solidFill>
                <a:schemeClr val="dk1"/>
              </a:solidFill>
            </a:endParaRPr>
          </a:p>
          <a:p>
            <a:pPr indent="18288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8c669a643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200" name="Google Shape;200;g318c669a643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Validate</a:t>
            </a:r>
            <a:r>
              <a:rPr lang="en-US" sz="2800"/>
              <a:t> and test Buck Converter and Inverter.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Debug PCB boards.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Adjust Trace Width.</a:t>
            </a:r>
            <a:endParaRPr sz="2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Key tasks for 404</a:t>
            </a:r>
            <a:endParaRPr sz="2800"/>
          </a:p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Integrate and power other subsystems.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Connect to MCU, Sensors, Lightbulbs.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Allow trigger from MCU to turn on/off lights.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dc073be02_15_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Subsystem Progress</a:t>
            </a:r>
            <a:endParaRPr/>
          </a:p>
        </p:txBody>
      </p:sp>
      <p:pic>
        <p:nvPicPr>
          <p:cNvPr id="206" name="Google Shape;206;g30dc073be02_15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877"/>
            <a:ext cx="8839200" cy="327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g2fedca3c507_0_267"/>
          <p:cNvGraphicFramePr/>
          <p:nvPr/>
        </p:nvGraphicFramePr>
        <p:xfrm>
          <a:off x="738725" y="251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{306E7141-5738-415B-9206-8356EB26E118}</a:tableStyleId>
              </a:tblPr>
              <a:tblGrid>
                <a:gridCol w="3886200"/>
                <a:gridCol w="3886200"/>
              </a:tblGrid>
              <a:tr h="7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Accomplishments since the last presentation                                  </a:t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&lt;45&gt; </a:t>
                      </a:r>
                      <a:r>
                        <a:rPr lang="en-US" sz="1600" u="none" cap="none" strike="noStrike">
                          <a:solidFill>
                            <a:srgbClr val="FF0000"/>
                          </a:solidFill>
                        </a:rPr>
                        <a:t>hours</a:t>
                      </a:r>
                      <a:endParaRPr sz="16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Ongoing progress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Plans for final demo</a:t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7100"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PCB ordered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PCB assembled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Coded portion of MCU </a:t>
                      </a:r>
                      <a:endParaRPr sz="16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Finish coding PIC24 for exterior and interior sensors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Final demo: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halogen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bulbs and filters to test sensors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Connect MCU &amp; Sensors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2" name="Google Shape;212;g2fedca3c507_0_267"/>
          <p:cNvSpPr txBox="1"/>
          <p:nvPr>
            <p:ph type="title"/>
          </p:nvPr>
        </p:nvSpPr>
        <p:spPr>
          <a:xfrm>
            <a:off x="510125" y="864049"/>
            <a:ext cx="8229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Microcontroller and Sensor system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Team member: Romi Gilat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edca3c507_0_319"/>
          <p:cNvSpPr txBox="1"/>
          <p:nvPr>
            <p:ph type="title"/>
          </p:nvPr>
        </p:nvSpPr>
        <p:spPr>
          <a:xfrm>
            <a:off x="457200" y="7443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Microcontroller &amp; Sensors PCB </a:t>
            </a:r>
            <a:endParaRPr/>
          </a:p>
        </p:txBody>
      </p:sp>
      <p:pic>
        <p:nvPicPr>
          <p:cNvPr id="218" name="Google Shape;218;g2fedca3c507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550" y="1843574"/>
            <a:ext cx="2763264" cy="15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fedca3c507_0_319"/>
          <p:cNvPicPr preferRelativeResize="0"/>
          <p:nvPr/>
        </p:nvPicPr>
        <p:blipFill rotWithShape="1">
          <a:blip r:embed="rId4">
            <a:alphaModFix/>
          </a:blip>
          <a:srcRect b="5767" l="0" r="5249" t="0"/>
          <a:stretch/>
        </p:blipFill>
        <p:spPr>
          <a:xfrm>
            <a:off x="3039550" y="4067575"/>
            <a:ext cx="2763276" cy="16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fedca3c507_0_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275" y="1843575"/>
            <a:ext cx="2963886" cy="15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fedca3c507_0_319"/>
          <p:cNvPicPr preferRelativeResize="0"/>
          <p:nvPr/>
        </p:nvPicPr>
        <p:blipFill rotWithShape="1">
          <a:blip r:embed="rId6">
            <a:alphaModFix/>
          </a:blip>
          <a:srcRect b="0" l="0" r="2865" t="0"/>
          <a:stretch/>
        </p:blipFill>
        <p:spPr>
          <a:xfrm>
            <a:off x="5921025" y="4087775"/>
            <a:ext cx="2963876" cy="160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fedca3c507_0_319"/>
          <p:cNvPicPr preferRelativeResize="0"/>
          <p:nvPr/>
        </p:nvPicPr>
        <p:blipFill rotWithShape="1">
          <a:blip r:embed="rId7">
            <a:alphaModFix/>
          </a:blip>
          <a:srcRect b="0" l="4800" r="3942" t="3697"/>
          <a:stretch/>
        </p:blipFill>
        <p:spPr>
          <a:xfrm>
            <a:off x="314125" y="4107975"/>
            <a:ext cx="2676306" cy="16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fedca3c507_0_3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725" y="1843575"/>
            <a:ext cx="2451425" cy="158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fedca3c507_0_319"/>
          <p:cNvSpPr txBox="1"/>
          <p:nvPr/>
        </p:nvSpPr>
        <p:spPr>
          <a:xfrm>
            <a:off x="368250" y="3519075"/>
            <a:ext cx="2440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67e8214de_0_39"/>
          <p:cNvSpPr txBox="1"/>
          <p:nvPr>
            <p:ph type="title"/>
          </p:nvPr>
        </p:nvSpPr>
        <p:spPr>
          <a:xfrm>
            <a:off x="457200" y="10257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Microcontroller</a:t>
            </a:r>
            <a:r>
              <a:rPr lang="en-US"/>
              <a:t>, Interior and Exterior Sensor Assembly</a:t>
            </a:r>
            <a:endParaRPr/>
          </a:p>
        </p:txBody>
      </p:sp>
      <p:pic>
        <p:nvPicPr>
          <p:cNvPr id="230" name="Google Shape;230;g3067e8214de_0_39"/>
          <p:cNvPicPr preferRelativeResize="0"/>
          <p:nvPr/>
        </p:nvPicPr>
        <p:blipFill rotWithShape="1">
          <a:blip r:embed="rId3">
            <a:alphaModFix/>
          </a:blip>
          <a:srcRect b="17506" l="0" r="10984" t="32801"/>
          <a:stretch/>
        </p:blipFill>
        <p:spPr>
          <a:xfrm>
            <a:off x="1298600" y="2031875"/>
            <a:ext cx="2993975" cy="222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067e8214de_0_39"/>
          <p:cNvPicPr preferRelativeResize="0"/>
          <p:nvPr/>
        </p:nvPicPr>
        <p:blipFill rotWithShape="1">
          <a:blip r:embed="rId4">
            <a:alphaModFix/>
          </a:blip>
          <a:srcRect b="23409" l="11647" r="15914" t="33598"/>
          <a:stretch/>
        </p:blipFill>
        <p:spPr>
          <a:xfrm>
            <a:off x="3257075" y="4396450"/>
            <a:ext cx="2816274" cy="222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067e8214de_0_39"/>
          <p:cNvPicPr preferRelativeResize="0"/>
          <p:nvPr/>
        </p:nvPicPr>
        <p:blipFill rotWithShape="1">
          <a:blip r:embed="rId5">
            <a:alphaModFix/>
          </a:blip>
          <a:srcRect b="34207" l="16819" r="12031" t="42209"/>
          <a:stretch/>
        </p:blipFill>
        <p:spPr>
          <a:xfrm>
            <a:off x="4816350" y="2275463"/>
            <a:ext cx="3100975" cy="18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7bf77bcc9_0_1"/>
          <p:cNvSpPr txBox="1"/>
          <p:nvPr>
            <p:ph type="title"/>
          </p:nvPr>
        </p:nvSpPr>
        <p:spPr>
          <a:xfrm>
            <a:off x="4015325" y="152400"/>
            <a:ext cx="49791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Microcontroller code</a:t>
            </a:r>
            <a:endParaRPr/>
          </a:p>
        </p:txBody>
      </p:sp>
      <p:sp>
        <p:nvSpPr>
          <p:cNvPr id="238" name="Google Shape;238;g317bf77bcc9_0_1"/>
          <p:cNvSpPr txBox="1"/>
          <p:nvPr/>
        </p:nvSpPr>
        <p:spPr>
          <a:xfrm>
            <a:off x="137875" y="859050"/>
            <a:ext cx="7119900" cy="6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&lt;stdio.h&gt;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"driver/gpio.h"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"driver/uart.h"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"esp_log.h"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"freertos/FreeRTOS.h"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"freertos/task.h"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&lt;string.h&gt;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&lt;stdlib.h&gt;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"esp_system.h"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"nvs_flash.h"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"freertos/queue.h"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"sdkconfig.h"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TAG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"RS485_ECHO_APP"</a:t>
            </a:r>
            <a:endParaRPr b="1" sz="6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UART and GPIO Pin Definitions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EXTERIOR_TXD1_PIN (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GPIO_NUM_16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// UART TX1 for exterior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EXTERIOR_RXD1_PIN (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GPIO_NUM_14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// UART RX1 for exterior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INTERIOR_TXD2_PIN (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GPIO_NUM_30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// UART TX2 for interior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INTERIOR_RXD2_PIN (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GPIO_NUM_28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// UART RX2 for interior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EXTERIOR_ENABLE_PIN (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GPIO_NUM_26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// IO4 for THVD1 (exterior)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INTERIOR_ENABLE_PIN (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GPIO_NUM_29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// IO5 for THVD2 (interior)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LIGHT_SIGNAL_1 (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GPIO_NUM_33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    // Exterior light signal pin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LIGHT_SIGNAL_2 (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GPIO_NUM_36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    // Interior light signal pin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UART_PORT_NUM_0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UART_NUM_0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      // Use UART0 for default UART communication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UART_PORT_NUM_1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UART_NUM_1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       // Use UART1 for RS485 communication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UART_BAUD_RATE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9600</a:t>
            </a:r>
            <a:endParaRPr b="1" sz="6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BUF_SIZE (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Function to configure GPIO pins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configure_gpio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gpio_reset_pin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EXTERIOR_ENABLE_PIN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gpio_set_direction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EXTERIOR_ENABLE_PIN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GPIO_MODE_OUTPUT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gpio_set_level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EXTERIOR_ENABLE_PIN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gpio_reset_pin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INTERIOR_ENABLE_PIN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gpio_set_direction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INTERIOR_ENABLE_PIN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GPIO_MODE_OUTPUT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gpio_set_level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INTERIOR_ENABLE_PIN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gpio_reset_pin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gpio_set_direction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GPIO_MODE_OUTPUT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gpio_set_level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gpio_reset_pin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LIGHT_SIGNAL_2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gpio_set_direction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LIGHT_SIGNAL_2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GPIO_MODE_OUTPUT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gpio_set_level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LIGHT_SIGNAL_2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Function to initialize UART for both sensors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uart_init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uart_config_t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uart_config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baud_rate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UART_BAUD_RATE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data_bits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UART_DATA_8_BITS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parity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UART_PARITY_DISABLE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stop_bits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UART_STOP_BITS_1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flow_ctrl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UART_HW_FLOWCTRL_DISABLE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};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Initialize UART0 for exterior sensor communication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uart_param_config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uart_config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uart_set_pin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EXTERIOR_TXD1_PIN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EXTERIOR_RXD1_PIN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UART_PIN_NO_CHANGE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UART_PIN_NO_CHANGE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uart_driver_install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BUF_SIZE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g317bf77bcc9_0_1"/>
          <p:cNvSpPr txBox="1"/>
          <p:nvPr/>
        </p:nvSpPr>
        <p:spPr>
          <a:xfrm>
            <a:off x="4572000" y="935250"/>
            <a:ext cx="44682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Initialize UART1 for interior sensor communication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uart_param_config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uart_config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uart_set_pin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INTERIOR_TXD2_PIN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INTERIOR_RXD2_PIN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UART_PIN_NO_CHANGE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UART_PIN_NO_CHANGE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uart_driver_install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BUF_SIZE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Set both UARTs to RS485 half-duplex mode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uart_set_mode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UART_MODE_RS485_HALF_DUPLEX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uart_set_mode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UART_MODE_RS485_HALF_DUPLEX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Task to handle UART communication and light control for the exterior sensor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exterior_sensor_task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BUF_SIZE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uart_read_bytes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BUF_SIZE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portTICK_PERIOD_MS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ESP_LOGI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TAG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"Exterior sensor triggered, turning on light signal 1"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gpio_set_level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vTaskDelay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pdMS_TO_TICKS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600000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// 10 minutes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gpio_set_level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vTaskDelay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pdMS_TO_TICKS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Task to handle UART communication and light control for the interior sensor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interior_sensor_task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BUF_SIZE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uart_read_bytes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UART_PORT_NUM_1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BUF_SIZE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portTICK_PERIOD_MS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US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ESP_LOGI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TAG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"Interior sensor triggered, turning on light signal 2"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gpio_set_level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LIGHT_SIGNAL_2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vTaskDelay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pdMS_TO_TICKS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600000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r>
              <a:rPr b="1" lang="en-US" sz="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 // 10 minutes</a:t>
            </a:r>
            <a:endParaRPr b="1" sz="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gpio_set_level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LIGHT_SIGNAL_2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vTaskDelay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pdMS_TO_TICKS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app_main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ESP_LOGI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TAG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"Configuring GPIO pins..."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configure_gpio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ESP_LOGI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TAG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"Initializing UART..."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uart_init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ESP_LOGI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TAG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"Starting exterior and interior sensor tasks..."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xTaskCreate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exterior_sensor_task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"exterior_sensor_task"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2048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xTaskCreate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interior_sensor_task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"interior_sensor_task"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2048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240" name="Google Shape;240;g317bf77bcc9_0_1"/>
          <p:cNvSpPr/>
          <p:nvPr/>
        </p:nvSpPr>
        <p:spPr>
          <a:xfrm>
            <a:off x="133075" y="3708275"/>
            <a:ext cx="3447000" cy="1668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17bf77bcc9_0_1"/>
          <p:cNvSpPr txBox="1"/>
          <p:nvPr/>
        </p:nvSpPr>
        <p:spPr>
          <a:xfrm>
            <a:off x="2728500" y="3429000"/>
            <a:ext cx="14163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 configuration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42" name="Google Shape;242;g317bf77bcc9_0_1"/>
          <p:cNvCxnSpPr/>
          <p:nvPr/>
        </p:nvCxnSpPr>
        <p:spPr>
          <a:xfrm flipH="1">
            <a:off x="3114975" y="6239700"/>
            <a:ext cx="518400" cy="1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g317bf77bcc9_0_1"/>
          <p:cNvSpPr txBox="1"/>
          <p:nvPr/>
        </p:nvSpPr>
        <p:spPr>
          <a:xfrm>
            <a:off x="3134075" y="6014175"/>
            <a:ext cx="16944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Exterior Sensor UART configuration</a:t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244" name="Google Shape;244;g317bf77bcc9_0_1"/>
          <p:cNvCxnSpPr/>
          <p:nvPr/>
        </p:nvCxnSpPr>
        <p:spPr>
          <a:xfrm flipH="1">
            <a:off x="7153575" y="3648900"/>
            <a:ext cx="518400" cy="1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g317bf77bcc9_0_1"/>
          <p:cNvSpPr txBox="1"/>
          <p:nvPr/>
        </p:nvSpPr>
        <p:spPr>
          <a:xfrm>
            <a:off x="7020275" y="3423375"/>
            <a:ext cx="16944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Interior Sensor UART configuration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7bf77bcc9_0_43"/>
          <p:cNvSpPr txBox="1"/>
          <p:nvPr>
            <p:ph type="title"/>
          </p:nvPr>
        </p:nvSpPr>
        <p:spPr>
          <a:xfrm>
            <a:off x="457200" y="8205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 Code confirmation</a:t>
            </a:r>
            <a:endParaRPr/>
          </a:p>
        </p:txBody>
      </p:sp>
      <p:pic>
        <p:nvPicPr>
          <p:cNvPr id="251" name="Google Shape;251;g317bf77bc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975" y="4905147"/>
            <a:ext cx="4044026" cy="181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17bf77bcc9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039" y="1610202"/>
            <a:ext cx="4623923" cy="316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17bf77bcc9_0_43"/>
          <p:cNvSpPr/>
          <p:nvPr/>
        </p:nvSpPr>
        <p:spPr>
          <a:xfrm>
            <a:off x="2320263" y="4553025"/>
            <a:ext cx="3078300" cy="1386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7bf77bcc9_0_58"/>
          <p:cNvSpPr txBox="1"/>
          <p:nvPr>
            <p:ph type="title"/>
          </p:nvPr>
        </p:nvSpPr>
        <p:spPr>
          <a:xfrm>
            <a:off x="5961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Setup</a:t>
            </a:r>
            <a:endParaRPr/>
          </a:p>
        </p:txBody>
      </p:sp>
      <p:pic>
        <p:nvPicPr>
          <p:cNvPr id="259" name="Google Shape;259;g317bf77bcc9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350" y="1852875"/>
            <a:ext cx="3525101" cy="389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g317bf77bcc9_0_58"/>
          <p:cNvCxnSpPr/>
          <p:nvPr/>
        </p:nvCxnSpPr>
        <p:spPr>
          <a:xfrm>
            <a:off x="2043875" y="3291775"/>
            <a:ext cx="1092900" cy="1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g317bf77bcc9_0_58"/>
          <p:cNvCxnSpPr/>
          <p:nvPr/>
        </p:nvCxnSpPr>
        <p:spPr>
          <a:xfrm rot="10800000">
            <a:off x="5871650" y="3070325"/>
            <a:ext cx="14250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g317bf77bcc9_0_58"/>
          <p:cNvCxnSpPr/>
          <p:nvPr/>
        </p:nvCxnSpPr>
        <p:spPr>
          <a:xfrm rot="10800000">
            <a:off x="5052125" y="3860250"/>
            <a:ext cx="1993500" cy="5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g317bf77bcc9_0_58"/>
          <p:cNvSpPr txBox="1"/>
          <p:nvPr/>
        </p:nvSpPr>
        <p:spPr>
          <a:xfrm>
            <a:off x="7134225" y="4288575"/>
            <a:ext cx="1882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Microcontroller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4" name="Google Shape;264;g317bf77bcc9_0_58"/>
          <p:cNvSpPr txBox="1"/>
          <p:nvPr/>
        </p:nvSpPr>
        <p:spPr>
          <a:xfrm>
            <a:off x="7286625" y="2764575"/>
            <a:ext cx="1882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Interior Sensor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5" name="Google Shape;265;g317bf77bcc9_0_58"/>
          <p:cNvSpPr txBox="1"/>
          <p:nvPr/>
        </p:nvSpPr>
        <p:spPr>
          <a:xfrm>
            <a:off x="276225" y="2916975"/>
            <a:ext cx="2095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Exterior </a:t>
            </a:r>
            <a:r>
              <a:rPr lang="en-US" sz="2000">
                <a:solidFill>
                  <a:schemeClr val="dk1"/>
                </a:solidFill>
              </a:rPr>
              <a:t>Sensor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7bf77bcc9_0_30"/>
          <p:cNvSpPr txBox="1"/>
          <p:nvPr>
            <p:ph type="title"/>
          </p:nvPr>
        </p:nvSpPr>
        <p:spPr>
          <a:xfrm>
            <a:off x="4216850" y="309500"/>
            <a:ext cx="41871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equipment</a:t>
            </a:r>
            <a:endParaRPr/>
          </a:p>
        </p:txBody>
      </p:sp>
      <p:pic>
        <p:nvPicPr>
          <p:cNvPr id="271" name="Google Shape;271;g317bf77bcc9_0_30"/>
          <p:cNvPicPr preferRelativeResize="0"/>
          <p:nvPr/>
        </p:nvPicPr>
        <p:blipFill rotWithShape="1">
          <a:blip r:embed="rId3">
            <a:alphaModFix/>
          </a:blip>
          <a:srcRect b="27393" l="16265" r="26803" t="32078"/>
          <a:stretch/>
        </p:blipFill>
        <p:spPr>
          <a:xfrm>
            <a:off x="5127950" y="1472800"/>
            <a:ext cx="2007049" cy="190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7bf77bcc9_0_30"/>
          <p:cNvPicPr preferRelativeResize="0"/>
          <p:nvPr/>
        </p:nvPicPr>
        <p:blipFill rotWithShape="1">
          <a:blip r:embed="rId4">
            <a:alphaModFix/>
          </a:blip>
          <a:srcRect b="26240" l="18883" r="17684" t="28085"/>
          <a:stretch/>
        </p:blipFill>
        <p:spPr>
          <a:xfrm>
            <a:off x="2585425" y="2250175"/>
            <a:ext cx="1713047" cy="164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7bf77bcc9_0_30"/>
          <p:cNvPicPr preferRelativeResize="0"/>
          <p:nvPr/>
        </p:nvPicPr>
        <p:blipFill rotWithShape="1">
          <a:blip r:embed="rId5">
            <a:alphaModFix/>
          </a:blip>
          <a:srcRect b="38840" l="24338" r="27023" t="20967"/>
          <a:stretch/>
        </p:blipFill>
        <p:spPr>
          <a:xfrm>
            <a:off x="533813" y="4215562"/>
            <a:ext cx="1606491" cy="1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17bf77bcc9_0_30"/>
          <p:cNvPicPr preferRelativeResize="0"/>
          <p:nvPr/>
        </p:nvPicPr>
        <p:blipFill rotWithShape="1">
          <a:blip r:embed="rId6">
            <a:alphaModFix/>
          </a:blip>
          <a:srcRect b="36479" l="26289" r="20535" t="22760"/>
          <a:stretch/>
        </p:blipFill>
        <p:spPr>
          <a:xfrm>
            <a:off x="2596462" y="4236437"/>
            <a:ext cx="1690975" cy="172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17bf77bcc9_0_30"/>
          <p:cNvPicPr preferRelativeResize="0"/>
          <p:nvPr/>
        </p:nvPicPr>
        <p:blipFill rotWithShape="1">
          <a:blip r:embed="rId7">
            <a:alphaModFix/>
          </a:blip>
          <a:srcRect b="39117" l="26502" r="20323" t="22093"/>
          <a:stretch/>
        </p:blipFill>
        <p:spPr>
          <a:xfrm>
            <a:off x="533825" y="2194400"/>
            <a:ext cx="1690963" cy="164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17bf77bcc9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7947" y="3428998"/>
            <a:ext cx="3505885" cy="319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17bf77bcc9_0_30"/>
          <p:cNvSpPr txBox="1"/>
          <p:nvPr/>
        </p:nvSpPr>
        <p:spPr>
          <a:xfrm>
            <a:off x="1049450" y="1472800"/>
            <a:ext cx="31674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Wavelength specific colored glass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78" name="Google Shape;278;g317bf77bcc9_0_30"/>
          <p:cNvSpPr txBox="1"/>
          <p:nvPr/>
        </p:nvSpPr>
        <p:spPr>
          <a:xfrm>
            <a:off x="7284975" y="1649500"/>
            <a:ext cx="12966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Halogen</a:t>
            </a:r>
            <a:r>
              <a:rPr lang="en-US" sz="1500">
                <a:solidFill>
                  <a:schemeClr val="dk1"/>
                </a:solidFill>
              </a:rPr>
              <a:t> bulb - </a:t>
            </a:r>
            <a:r>
              <a:rPr lang="en-US" sz="1500">
                <a:solidFill>
                  <a:schemeClr val="dk1"/>
                </a:solidFill>
              </a:rPr>
              <a:t>emits</a:t>
            </a:r>
            <a:r>
              <a:rPr lang="en-US" sz="1500">
                <a:solidFill>
                  <a:schemeClr val="dk1"/>
                </a:solidFill>
              </a:rPr>
              <a:t> IR &amp; entire light spectra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836c07b7f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284" name="Google Shape;284;g31836c07b7f_1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Complete coding for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Validate and test sensors for demo day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Key Tasks for 404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Integrate with other subsystems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Connect to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Connect to power supply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Collect data from MPPT and battery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edca3c507_0_17"/>
          <p:cNvSpPr txBox="1"/>
          <p:nvPr>
            <p:ph type="title"/>
          </p:nvPr>
        </p:nvSpPr>
        <p:spPr>
          <a:xfrm>
            <a:off x="457200" y="9993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is the Automatic Solar Lighting System?</a:t>
            </a:r>
            <a:endParaRPr/>
          </a:p>
        </p:txBody>
      </p:sp>
      <p:sp>
        <p:nvSpPr>
          <p:cNvPr id="62" name="Google Shape;62;g2fedca3c507_0_17"/>
          <p:cNvSpPr txBox="1"/>
          <p:nvPr/>
        </p:nvSpPr>
        <p:spPr>
          <a:xfrm>
            <a:off x="545500" y="1488950"/>
            <a:ext cx="79293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Problem: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increasing grid demand and reliability issues, integrating solar energy into homes is vital. Solar power offers a dependable, independent energy source, ensuring power during outages, reducing costs, and boosting sustainability.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By integrating solar panels into homes, individuals can have peace of mind knowing they will have reliable power for up to a week during emergencies. This system will provide lighting, activated by motion, for the foyer and patio, and can be controlled remotely via an app for convenient access.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dc073be02_16_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Subsystem Progress</a:t>
            </a:r>
            <a:endParaRPr/>
          </a:p>
        </p:txBody>
      </p:sp>
      <p:pic>
        <p:nvPicPr>
          <p:cNvPr id="290" name="Google Shape;290;g30dc073be02_16_23"/>
          <p:cNvPicPr preferRelativeResize="0"/>
          <p:nvPr/>
        </p:nvPicPr>
        <p:blipFill rotWithShape="1">
          <a:blip r:embed="rId3">
            <a:alphaModFix/>
          </a:blip>
          <a:srcRect b="1897" l="0" r="724" t="797"/>
          <a:stretch/>
        </p:blipFill>
        <p:spPr>
          <a:xfrm>
            <a:off x="152400" y="2032925"/>
            <a:ext cx="8775549" cy="339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Google Shape;295;g3067e8214de_0_44"/>
          <p:cNvGraphicFramePr/>
          <p:nvPr/>
        </p:nvGraphicFramePr>
        <p:xfrm>
          <a:off x="738725" y="251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{306E7141-5738-415B-9206-8356EB26E118}</a:tableStyleId>
              </a:tblPr>
              <a:tblGrid>
                <a:gridCol w="3886200"/>
                <a:gridCol w="3886200"/>
              </a:tblGrid>
              <a:tr h="79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Accomplishments since the last presentation                                  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28</a:t>
                      </a:r>
                      <a:r>
                        <a:rPr lang="en-US" sz="1600" u="none" cap="none" strike="noStrike">
                          <a:solidFill>
                            <a:srgbClr val="FF0000"/>
                          </a:solidFill>
                        </a:rPr>
                        <a:t>&gt; hrs</a:t>
                      </a:r>
                      <a:endParaRPr sz="16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Ongoing progress/problems and plans until the next presentation</a:t>
                      </a:r>
                      <a:endParaRPr sz="16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7100"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PCB Design Complete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PCB and Parts Ordered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Solar Panel and Battery tested with off-the-shelf components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Components tested with breadboarding</a:t>
                      </a:r>
                      <a:endParaRPr sz="16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PCB Assembly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Validation</a:t>
                      </a:r>
                      <a:endParaRPr sz="16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Final Demo: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Solar panel or voltage source in to charge controller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Voltage levels </a:t>
                      </a:r>
                      <a:r>
                        <a:rPr lang="en-US" sz="1600"/>
                        <a:t>monitored</a:t>
                      </a:r>
                      <a:r>
                        <a:rPr lang="en-US" sz="1600"/>
                        <a:t> on output of charge control (towards battery)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Verification of Voltage difference on battery</a:t>
                      </a:r>
                      <a:endParaRPr sz="16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6" name="Google Shape;296;g3067e8214de_0_44"/>
          <p:cNvSpPr txBox="1"/>
          <p:nvPr>
            <p:ph type="title"/>
          </p:nvPr>
        </p:nvSpPr>
        <p:spPr>
          <a:xfrm>
            <a:off x="510125" y="1027324"/>
            <a:ext cx="8229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Power Generation System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Team member: Atahan Bakanyildiz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dc073be02_16_2"/>
          <p:cNvSpPr txBox="1"/>
          <p:nvPr>
            <p:ph type="title"/>
          </p:nvPr>
        </p:nvSpPr>
        <p:spPr>
          <a:xfrm>
            <a:off x="480050" y="8550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Charge Controller PCB Design</a:t>
            </a:r>
            <a:endParaRPr/>
          </a:p>
        </p:txBody>
      </p:sp>
      <p:pic>
        <p:nvPicPr>
          <p:cNvPr id="302" name="Google Shape;302;g30dc073be02_16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75" y="2412500"/>
            <a:ext cx="4700650" cy="2711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g30dc073be02_16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350" y="1658725"/>
            <a:ext cx="2105974" cy="21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0dc073be02_16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050" y="3978325"/>
            <a:ext cx="3438601" cy="255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654f85ce6_0_5"/>
          <p:cNvSpPr txBox="1"/>
          <p:nvPr>
            <p:ph type="title"/>
          </p:nvPr>
        </p:nvSpPr>
        <p:spPr>
          <a:xfrm>
            <a:off x="457200" y="98652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Charge Controller Component Testing</a:t>
            </a:r>
            <a:endParaRPr/>
          </a:p>
        </p:txBody>
      </p:sp>
      <p:pic>
        <p:nvPicPr>
          <p:cNvPr id="310" name="Google Shape;310;g31654f85ce6_0_5"/>
          <p:cNvPicPr preferRelativeResize="0"/>
          <p:nvPr/>
        </p:nvPicPr>
        <p:blipFill rotWithShape="1">
          <a:blip r:embed="rId3">
            <a:alphaModFix/>
          </a:blip>
          <a:srcRect b="12030" l="5655" r="2229" t="16951"/>
          <a:stretch/>
        </p:blipFill>
        <p:spPr>
          <a:xfrm>
            <a:off x="168950" y="2294700"/>
            <a:ext cx="5718323" cy="32419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g31654f85ce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50" y="2391775"/>
            <a:ext cx="1905812" cy="126735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g31654f85ce6_0_5"/>
          <p:cNvSpPr txBox="1"/>
          <p:nvPr/>
        </p:nvSpPr>
        <p:spPr>
          <a:xfrm>
            <a:off x="6069350" y="1983450"/>
            <a:ext cx="3015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Validation Data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Solar Panel Output Voltage : 18.86V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Charge Controller Output Voltage : 14.047 V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20 Minutes Charge Time Battery Voltage : 12.6V -&gt; 13.1V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79.212W / 100W Theoretical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-&gt; 79.212 % MPPT Efficiency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6e1a3d008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318" name="Google Shape;318;g316e1a3d008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Finishing PCB Assembly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Video and data documentation of controller with Solar Panel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Key Tasks for 404</a:t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Integrate with other subsystems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Create Battery Voltage Tracking / Gas Gauge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Share data from Gauge to MCU subsystem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edca3c507_0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Subsystem Progress</a:t>
            </a:r>
            <a:endParaRPr/>
          </a:p>
        </p:txBody>
      </p:sp>
      <p:pic>
        <p:nvPicPr>
          <p:cNvPr id="324" name="Google Shape;324;g2fedca3c50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277"/>
            <a:ext cx="8839199" cy="280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eedd30dc5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App and Database progress</a:t>
            </a:r>
            <a:endParaRPr/>
          </a:p>
        </p:txBody>
      </p:sp>
      <p:graphicFrame>
        <p:nvGraphicFramePr>
          <p:cNvPr id="330" name="Google Shape;330;g2feedd30dc5_1_0"/>
          <p:cNvGraphicFramePr/>
          <p:nvPr/>
        </p:nvGraphicFramePr>
        <p:xfrm>
          <a:off x="0" y="18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{94C9DD31-0AED-4ECD-B51E-D8192424F3C4}</a:tableStyleId>
              </a:tblPr>
              <a:tblGrid>
                <a:gridCol w="4572000"/>
                <a:gridCol w="4572000"/>
              </a:tblGrid>
              <a:tr h="44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Accomplishments since last presentation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Total time spent: 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28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 hrs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Ongoing progress, problems and plans until next presentation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Android App and Firebase Cloud Firestore database connected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App can display data from the Firebase online database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App has login page and ability to differentiate between users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UI mostly complete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US" sz="1400" u="none" cap="none" strike="noStrike"/>
                        <a:t>App </a:t>
                      </a:r>
                      <a:r>
                        <a:rPr lang="en-US"/>
                        <a:t>still has some crashes switching between fragments; debugging ongoing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US" sz="1400" u="none" cap="none" strike="noStrike"/>
                        <a:t>Database</a:t>
                      </a:r>
                      <a:r>
                        <a:rPr lang="en-US"/>
                        <a:t> planning for </a:t>
                      </a:r>
                      <a:r>
                        <a:rPr lang="en-US"/>
                        <a:t>integration with rest of project for 404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1" name="Google Shape;331;g2feedd30dc5_1_0"/>
          <p:cNvPicPr preferRelativeResize="0"/>
          <p:nvPr/>
        </p:nvPicPr>
        <p:blipFill rotWithShape="1">
          <a:blip r:embed="rId3">
            <a:alphaModFix/>
          </a:blip>
          <a:srcRect b="25996" l="0" r="0" t="0"/>
          <a:stretch/>
        </p:blipFill>
        <p:spPr>
          <a:xfrm>
            <a:off x="2195100" y="4358725"/>
            <a:ext cx="4753802" cy="24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feedd30dc5_1_0"/>
          <p:cNvPicPr preferRelativeResize="0"/>
          <p:nvPr/>
        </p:nvPicPr>
        <p:blipFill rotWithShape="1">
          <a:blip r:embed="rId4">
            <a:alphaModFix/>
          </a:blip>
          <a:srcRect b="0" l="4800" r="3942" t="3697"/>
          <a:stretch/>
        </p:blipFill>
        <p:spPr>
          <a:xfrm rot="-25">
            <a:off x="1915800" y="5442208"/>
            <a:ext cx="2215675" cy="136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feedd30dc5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575" y="5525175"/>
            <a:ext cx="1362875" cy="13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7d2a8d4e6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Login Page</a:t>
            </a:r>
            <a:endParaRPr/>
          </a:p>
        </p:txBody>
      </p:sp>
      <p:pic>
        <p:nvPicPr>
          <p:cNvPr id="339" name="Google Shape;339;g317d2a8d4e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852875"/>
            <a:ext cx="2775075" cy="49896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g317d2a8d4e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018" y="1846750"/>
            <a:ext cx="2775071" cy="5005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g317d2a8d4e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025" y="1852875"/>
            <a:ext cx="2775075" cy="49928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7d2a8d4e6_0_11"/>
          <p:cNvSpPr txBox="1"/>
          <p:nvPr>
            <p:ph type="title"/>
          </p:nvPr>
        </p:nvSpPr>
        <p:spPr>
          <a:xfrm>
            <a:off x="457200" y="7975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Screen</a:t>
            </a:r>
            <a:endParaRPr/>
          </a:p>
        </p:txBody>
      </p:sp>
      <p:cxnSp>
        <p:nvCxnSpPr>
          <p:cNvPr id="347" name="Google Shape;347;g317d2a8d4e6_0_11"/>
          <p:cNvCxnSpPr/>
          <p:nvPr/>
        </p:nvCxnSpPr>
        <p:spPr>
          <a:xfrm>
            <a:off x="3407388" y="3923200"/>
            <a:ext cx="2329200" cy="16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8" name="Google Shape;348;g317d2a8d4e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925" y="1448860"/>
            <a:ext cx="2935075" cy="52567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g317d2a8d4e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8850"/>
            <a:ext cx="3020181" cy="54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7d2a8d4e6_0_16"/>
          <p:cNvSpPr txBox="1"/>
          <p:nvPr>
            <p:ph type="title"/>
          </p:nvPr>
        </p:nvSpPr>
        <p:spPr>
          <a:xfrm>
            <a:off x="457200" y="63375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Displaying Data from Firebase</a:t>
            </a:r>
            <a:endParaRPr/>
          </a:p>
        </p:txBody>
      </p:sp>
      <p:pic>
        <p:nvPicPr>
          <p:cNvPr id="355" name="Google Shape;355;g317d2a8d4e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550" y="1437450"/>
            <a:ext cx="5175451" cy="5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317d2a8d4e6_0_16"/>
          <p:cNvPicPr preferRelativeResize="0"/>
          <p:nvPr/>
        </p:nvPicPr>
        <p:blipFill rotWithShape="1">
          <a:blip r:embed="rId4">
            <a:alphaModFix/>
          </a:blip>
          <a:srcRect b="12325" l="0" r="0" t="4278"/>
          <a:stretch/>
        </p:blipFill>
        <p:spPr>
          <a:xfrm>
            <a:off x="0" y="1437450"/>
            <a:ext cx="2916724" cy="54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edca3c507_0_7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System Visual</a:t>
            </a:r>
            <a:endParaRPr/>
          </a:p>
        </p:txBody>
      </p:sp>
      <p:sp>
        <p:nvSpPr>
          <p:cNvPr id="68" name="Google Shape;68;g2fedca3c507_0_72"/>
          <p:cNvSpPr/>
          <p:nvPr/>
        </p:nvSpPr>
        <p:spPr>
          <a:xfrm>
            <a:off x="1056966" y="2003652"/>
            <a:ext cx="3503100" cy="3712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fedca3c507_0_72"/>
          <p:cNvSpPr/>
          <p:nvPr/>
        </p:nvSpPr>
        <p:spPr>
          <a:xfrm>
            <a:off x="1056939" y="4506538"/>
            <a:ext cx="3919511" cy="1157071"/>
          </a:xfrm>
          <a:custGeom>
            <a:rect b="b" l="l" r="r" t="t"/>
            <a:pathLst>
              <a:path extrusionOk="0" h="78326" w="213481">
                <a:moveTo>
                  <a:pt x="9845" y="34698"/>
                </a:moveTo>
                <a:cubicBezTo>
                  <a:pt x="17273" y="23044"/>
                  <a:pt x="33985" y="1081"/>
                  <a:pt x="64017" y="120"/>
                </a:cubicBezTo>
                <a:cubicBezTo>
                  <a:pt x="94049" y="-840"/>
                  <a:pt x="167815" y="16449"/>
                  <a:pt x="190035" y="28935"/>
                </a:cubicBezTo>
                <a:cubicBezTo>
                  <a:pt x="212255" y="41422"/>
                  <a:pt x="225766" y="68187"/>
                  <a:pt x="197335" y="75039"/>
                </a:cubicBezTo>
                <a:cubicBezTo>
                  <a:pt x="168904" y="81891"/>
                  <a:pt x="50698" y="76769"/>
                  <a:pt x="19450" y="70045"/>
                </a:cubicBezTo>
                <a:cubicBezTo>
                  <a:pt x="-11798" y="63322"/>
                  <a:pt x="2417" y="46352"/>
                  <a:pt x="9845" y="34698"/>
                </a:cubicBezTo>
                <a:close/>
              </a:path>
            </a:pathLst>
          </a:cu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fedca3c507_0_72"/>
          <p:cNvSpPr/>
          <p:nvPr/>
        </p:nvSpPr>
        <p:spPr>
          <a:xfrm>
            <a:off x="4658519" y="2003652"/>
            <a:ext cx="3627600" cy="3604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2fedca3c507_0_72"/>
          <p:cNvSpPr/>
          <p:nvPr/>
        </p:nvSpPr>
        <p:spPr>
          <a:xfrm>
            <a:off x="1056966" y="5247804"/>
            <a:ext cx="7229400" cy="46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fedca3c507_0_72"/>
          <p:cNvSpPr/>
          <p:nvPr/>
        </p:nvSpPr>
        <p:spPr>
          <a:xfrm>
            <a:off x="4473133" y="2003652"/>
            <a:ext cx="401100" cy="37128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g2fedca3c507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585349" y="2423079"/>
            <a:ext cx="443580" cy="84164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fedca3c507_0_72"/>
          <p:cNvSpPr/>
          <p:nvPr/>
        </p:nvSpPr>
        <p:spPr>
          <a:xfrm>
            <a:off x="1056951" y="2003649"/>
            <a:ext cx="3416400" cy="573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fedca3c507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356223" y="2423079"/>
            <a:ext cx="443580" cy="84164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fedca3c507_0_72"/>
          <p:cNvSpPr/>
          <p:nvPr/>
        </p:nvSpPr>
        <p:spPr>
          <a:xfrm>
            <a:off x="4869871" y="2003649"/>
            <a:ext cx="3416400" cy="573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2fedca3c507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4050" y="2537738"/>
            <a:ext cx="341487" cy="38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fedca3c507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2563" y="2537738"/>
            <a:ext cx="341487" cy="38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fedca3c507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1732" y="2550747"/>
            <a:ext cx="341487" cy="38349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fedca3c507_0_72"/>
          <p:cNvSpPr/>
          <p:nvPr/>
        </p:nvSpPr>
        <p:spPr>
          <a:xfrm>
            <a:off x="1151612" y="5393383"/>
            <a:ext cx="1513500" cy="2331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Patio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2fedca3c507_0_72"/>
          <p:cNvSpPr/>
          <p:nvPr/>
        </p:nvSpPr>
        <p:spPr>
          <a:xfrm>
            <a:off x="6682176" y="5393377"/>
            <a:ext cx="1468500" cy="2331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Foyer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fedca3c507_0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181105" y="1872685"/>
            <a:ext cx="1266800" cy="1227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g2fedca3c507_0_72"/>
          <p:cNvCxnSpPr/>
          <p:nvPr/>
        </p:nvCxnSpPr>
        <p:spPr>
          <a:xfrm flipH="1" rot="10800000">
            <a:off x="3898988" y="2328382"/>
            <a:ext cx="1392900" cy="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g2fedca3c507_0_72"/>
          <p:cNvSpPr/>
          <p:nvPr/>
        </p:nvSpPr>
        <p:spPr>
          <a:xfrm>
            <a:off x="3685006" y="4271195"/>
            <a:ext cx="1973400" cy="14445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g2fedca3c507_0_72"/>
          <p:cNvCxnSpPr/>
          <p:nvPr/>
        </p:nvCxnSpPr>
        <p:spPr>
          <a:xfrm>
            <a:off x="4676802" y="2312959"/>
            <a:ext cx="300" cy="1796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g2fedca3c507_0_72"/>
          <p:cNvSpPr/>
          <p:nvPr/>
        </p:nvSpPr>
        <p:spPr>
          <a:xfrm>
            <a:off x="3935958" y="4416176"/>
            <a:ext cx="1442400" cy="233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MCU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fedca3c507_0_72"/>
          <p:cNvSpPr/>
          <p:nvPr/>
        </p:nvSpPr>
        <p:spPr>
          <a:xfrm>
            <a:off x="3935958" y="4764626"/>
            <a:ext cx="1442400" cy="38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Buck Converter and Inverter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2fedca3c507_0_72"/>
          <p:cNvSpPr/>
          <p:nvPr/>
        </p:nvSpPr>
        <p:spPr>
          <a:xfrm>
            <a:off x="3952436" y="5247812"/>
            <a:ext cx="1442400" cy="38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Charge Controller and 12V Battery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g2fedca3c507_0_72"/>
          <p:cNvCxnSpPr/>
          <p:nvPr/>
        </p:nvCxnSpPr>
        <p:spPr>
          <a:xfrm rot="10800000">
            <a:off x="773559" y="2499632"/>
            <a:ext cx="422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g2fedca3c507_0_72"/>
          <p:cNvCxnSpPr/>
          <p:nvPr/>
        </p:nvCxnSpPr>
        <p:spPr>
          <a:xfrm>
            <a:off x="790990" y="2481843"/>
            <a:ext cx="17100" cy="3611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g2fedca3c507_0_72"/>
          <p:cNvCxnSpPr/>
          <p:nvPr/>
        </p:nvCxnSpPr>
        <p:spPr>
          <a:xfrm>
            <a:off x="808223" y="6084118"/>
            <a:ext cx="3877500" cy="26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2" name="Google Shape;92;g2fedca3c507_0_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9586" y="4109426"/>
            <a:ext cx="910856" cy="94026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fedca3c507_0_72"/>
          <p:cNvSpPr txBox="1"/>
          <p:nvPr/>
        </p:nvSpPr>
        <p:spPr>
          <a:xfrm>
            <a:off x="7620853" y="4347650"/>
            <a:ext cx="68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2fedca3c507_0_72"/>
          <p:cNvSpPr/>
          <p:nvPr/>
        </p:nvSpPr>
        <p:spPr>
          <a:xfrm>
            <a:off x="3501452" y="2979352"/>
            <a:ext cx="869100" cy="38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PIR/Ambient Sensor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fedca3c507_0_72"/>
          <p:cNvSpPr/>
          <p:nvPr/>
        </p:nvSpPr>
        <p:spPr>
          <a:xfrm>
            <a:off x="4976637" y="3005368"/>
            <a:ext cx="587700" cy="331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PIR Sensor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g2fedca3c507_0_72"/>
          <p:cNvCxnSpPr>
            <a:endCxn id="84" idx="2"/>
          </p:cNvCxnSpPr>
          <p:nvPr/>
        </p:nvCxnSpPr>
        <p:spPr>
          <a:xfrm rot="10800000">
            <a:off x="4671706" y="5715695"/>
            <a:ext cx="5400" cy="41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" name="Google Shape;97;g2fedca3c507_0_72"/>
          <p:cNvCxnSpPr>
            <a:endCxn id="84" idx="0"/>
          </p:cNvCxnSpPr>
          <p:nvPr/>
        </p:nvCxnSpPr>
        <p:spPr>
          <a:xfrm flipH="1">
            <a:off x="4671706" y="3331595"/>
            <a:ext cx="1800" cy="939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" name="Google Shape;98;g2fedca3c507_0_72"/>
          <p:cNvCxnSpPr>
            <a:endCxn id="78" idx="3"/>
          </p:cNvCxnSpPr>
          <p:nvPr/>
        </p:nvCxnSpPr>
        <p:spPr>
          <a:xfrm flipH="1">
            <a:off x="3904050" y="2327185"/>
            <a:ext cx="5700" cy="402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g2fedca3c507_0_72"/>
          <p:cNvCxnSpPr/>
          <p:nvPr/>
        </p:nvCxnSpPr>
        <p:spPr>
          <a:xfrm flipH="1">
            <a:off x="5274880" y="2328274"/>
            <a:ext cx="300" cy="40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" name="Google Shape;100;g2fedca3c507_0_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7078" y="4212855"/>
            <a:ext cx="910855" cy="7334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g2fedca3c507_0_72"/>
          <p:cNvCxnSpPr/>
          <p:nvPr/>
        </p:nvCxnSpPr>
        <p:spPr>
          <a:xfrm flipH="1" rot="10800000">
            <a:off x="5650611" y="4618219"/>
            <a:ext cx="688200" cy="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" name="Google Shape;102;g2fedca3c507_0_72"/>
          <p:cNvSpPr txBox="1"/>
          <p:nvPr/>
        </p:nvSpPr>
        <p:spPr>
          <a:xfrm>
            <a:off x="6327048" y="4309386"/>
            <a:ext cx="750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Cloud Database</a:t>
            </a:r>
            <a:endParaRPr b="0" i="0" sz="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2fedca3c507_0_72"/>
          <p:cNvCxnSpPr/>
          <p:nvPr/>
        </p:nvCxnSpPr>
        <p:spPr>
          <a:xfrm>
            <a:off x="7137577" y="4625252"/>
            <a:ext cx="528300" cy="11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83b4d6025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&amp; Database Remaining Tasks</a:t>
            </a:r>
            <a:endParaRPr/>
          </a:p>
        </p:txBody>
      </p:sp>
      <p:sp>
        <p:nvSpPr>
          <p:cNvPr id="362" name="Google Shape;362;g3183b4d6025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403: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Fix app fragment switching bugs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Finish login, forgot password, sign up page backend database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404: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Prepare database for integration with overall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App may need to be adjusted accordingly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f115f64d3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App and Database Subsystem Progress</a:t>
            </a:r>
            <a:endParaRPr/>
          </a:p>
        </p:txBody>
      </p:sp>
      <p:pic>
        <p:nvPicPr>
          <p:cNvPr id="368" name="Google Shape;368;g2ff115f64d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277"/>
            <a:ext cx="8839201" cy="313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92f231486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Verification Schedule</a:t>
            </a:r>
            <a:endParaRPr/>
          </a:p>
        </p:txBody>
      </p:sp>
      <p:pic>
        <p:nvPicPr>
          <p:cNvPr id="374" name="Google Shape;374;g2f92f23148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75" y="1776675"/>
            <a:ext cx="8940698" cy="489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edca3c507_0_157"/>
          <p:cNvSpPr txBox="1"/>
          <p:nvPr>
            <p:ph type="title"/>
          </p:nvPr>
        </p:nvSpPr>
        <p:spPr>
          <a:xfrm>
            <a:off x="507200" y="916925"/>
            <a:ext cx="8229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Interface</a:t>
            </a:r>
            <a:endParaRPr/>
          </a:p>
        </p:txBody>
      </p:sp>
      <p:sp>
        <p:nvSpPr>
          <p:cNvPr id="109" name="Google Shape;109;g2fedca3c507_0_157"/>
          <p:cNvSpPr txBox="1"/>
          <p:nvPr/>
        </p:nvSpPr>
        <p:spPr>
          <a:xfrm>
            <a:off x="521550" y="5347425"/>
            <a:ext cx="81009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Nick: Load &amp; Inversion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1" i="0" lang="en-US" sz="2200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Atahan: Power Generation</a:t>
            </a:r>
            <a:endParaRPr b="1" i="0" sz="2200" u="none" cap="none" strike="noStrik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Romi: MCU &amp; Sensor   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1" i="0" lang="en-US" sz="2200" u="none" cap="none" strike="noStrike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Cedar: App &amp; Database </a:t>
            </a:r>
            <a:endParaRPr b="1" i="0" sz="22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fedca3c507_0_157"/>
          <p:cNvSpPr/>
          <p:nvPr/>
        </p:nvSpPr>
        <p:spPr>
          <a:xfrm>
            <a:off x="904550" y="2321844"/>
            <a:ext cx="1792500" cy="1823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fedca3c507_0_157"/>
          <p:cNvSpPr/>
          <p:nvPr/>
        </p:nvSpPr>
        <p:spPr>
          <a:xfrm>
            <a:off x="6211444" y="2650726"/>
            <a:ext cx="2156700" cy="1374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2fedca3c507_0_157"/>
          <p:cNvSpPr/>
          <p:nvPr/>
        </p:nvSpPr>
        <p:spPr>
          <a:xfrm>
            <a:off x="3125173" y="3582294"/>
            <a:ext cx="2997600" cy="1285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fedca3c507_0_157"/>
          <p:cNvSpPr/>
          <p:nvPr/>
        </p:nvSpPr>
        <p:spPr>
          <a:xfrm>
            <a:off x="3125173" y="1878431"/>
            <a:ext cx="2997600" cy="1285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fedca3c507_0_157"/>
          <p:cNvSpPr txBox="1"/>
          <p:nvPr/>
        </p:nvSpPr>
        <p:spPr>
          <a:xfrm>
            <a:off x="904598" y="3854975"/>
            <a:ext cx="17925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Power Generation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fedca3c507_0_157"/>
          <p:cNvSpPr txBox="1"/>
          <p:nvPr/>
        </p:nvSpPr>
        <p:spPr>
          <a:xfrm>
            <a:off x="3125173" y="4584228"/>
            <a:ext cx="29976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Load &amp; Inversion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2fedca3c507_0_157"/>
          <p:cNvSpPr txBox="1"/>
          <p:nvPr/>
        </p:nvSpPr>
        <p:spPr>
          <a:xfrm>
            <a:off x="3125173" y="2873880"/>
            <a:ext cx="29976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Controllers and Sensors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2fedca3c507_0_157"/>
          <p:cNvSpPr txBox="1"/>
          <p:nvPr/>
        </p:nvSpPr>
        <p:spPr>
          <a:xfrm>
            <a:off x="6781992" y="3739869"/>
            <a:ext cx="10158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fedca3c507_0_157"/>
          <p:cNvSpPr/>
          <p:nvPr/>
        </p:nvSpPr>
        <p:spPr>
          <a:xfrm>
            <a:off x="1040839" y="2467647"/>
            <a:ext cx="493500" cy="1333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2fedca3c507_0_157"/>
          <p:cNvSpPr/>
          <p:nvPr/>
        </p:nvSpPr>
        <p:spPr>
          <a:xfrm>
            <a:off x="1740765" y="2625843"/>
            <a:ext cx="712200" cy="43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fedca3c507_0_157"/>
          <p:cNvSpPr txBox="1"/>
          <p:nvPr/>
        </p:nvSpPr>
        <p:spPr>
          <a:xfrm>
            <a:off x="1573704" y="2572585"/>
            <a:ext cx="1015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Charge Controller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fedca3c507_0_157"/>
          <p:cNvSpPr/>
          <p:nvPr/>
        </p:nvSpPr>
        <p:spPr>
          <a:xfrm>
            <a:off x="1740765" y="3240409"/>
            <a:ext cx="712200" cy="43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fedca3c507_0_157"/>
          <p:cNvSpPr txBox="1"/>
          <p:nvPr/>
        </p:nvSpPr>
        <p:spPr>
          <a:xfrm>
            <a:off x="1645005" y="3187151"/>
            <a:ext cx="873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12V Battery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fedca3c507_0_157"/>
          <p:cNvSpPr txBox="1"/>
          <p:nvPr/>
        </p:nvSpPr>
        <p:spPr>
          <a:xfrm>
            <a:off x="976281" y="2882661"/>
            <a:ext cx="6225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Solar Panel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g2fedca3c507_0_157"/>
          <p:cNvCxnSpPr/>
          <p:nvPr/>
        </p:nvCxnSpPr>
        <p:spPr>
          <a:xfrm>
            <a:off x="1534348" y="2841318"/>
            <a:ext cx="208800" cy="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" name="Google Shape;125;g2fedca3c507_0_157"/>
          <p:cNvCxnSpPr/>
          <p:nvPr/>
        </p:nvCxnSpPr>
        <p:spPr>
          <a:xfrm>
            <a:off x="2096838" y="3058802"/>
            <a:ext cx="0" cy="18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" name="Google Shape;126;g2fedca3c507_0_157"/>
          <p:cNvSpPr/>
          <p:nvPr/>
        </p:nvSpPr>
        <p:spPr>
          <a:xfrm>
            <a:off x="7560990" y="3122133"/>
            <a:ext cx="622500" cy="378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fedca3c507_0_157"/>
          <p:cNvSpPr txBox="1"/>
          <p:nvPr/>
        </p:nvSpPr>
        <p:spPr>
          <a:xfrm>
            <a:off x="7423793" y="3122130"/>
            <a:ext cx="8730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fedca3c507_0_157"/>
          <p:cNvSpPr/>
          <p:nvPr/>
        </p:nvSpPr>
        <p:spPr>
          <a:xfrm>
            <a:off x="3597449" y="2010548"/>
            <a:ext cx="2052900" cy="332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fedca3c507_0_157"/>
          <p:cNvSpPr/>
          <p:nvPr/>
        </p:nvSpPr>
        <p:spPr>
          <a:xfrm>
            <a:off x="3647087" y="2562082"/>
            <a:ext cx="791100" cy="378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fedca3c507_0_157"/>
          <p:cNvSpPr/>
          <p:nvPr/>
        </p:nvSpPr>
        <p:spPr>
          <a:xfrm>
            <a:off x="4859340" y="2562082"/>
            <a:ext cx="791100" cy="378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2fedca3c507_0_157"/>
          <p:cNvSpPr txBox="1"/>
          <p:nvPr/>
        </p:nvSpPr>
        <p:spPr>
          <a:xfrm>
            <a:off x="3681805" y="2017893"/>
            <a:ext cx="18843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Microcontroller Unit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fedca3c507_0_157"/>
          <p:cNvSpPr txBox="1"/>
          <p:nvPr/>
        </p:nvSpPr>
        <p:spPr>
          <a:xfrm>
            <a:off x="3538414" y="2489874"/>
            <a:ext cx="102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Inside Sensor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fedca3c507_0_157"/>
          <p:cNvSpPr txBox="1"/>
          <p:nvPr/>
        </p:nvSpPr>
        <p:spPr>
          <a:xfrm>
            <a:off x="4827204" y="2500581"/>
            <a:ext cx="855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Outside Sensor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g2fedca3c507_0_157"/>
          <p:cNvCxnSpPr/>
          <p:nvPr/>
        </p:nvCxnSpPr>
        <p:spPr>
          <a:xfrm>
            <a:off x="6341277" y="2174008"/>
            <a:ext cx="3600" cy="1153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5" name="Google Shape;135;g2fedca3c507_0_157"/>
          <p:cNvCxnSpPr/>
          <p:nvPr/>
        </p:nvCxnSpPr>
        <p:spPr>
          <a:xfrm rot="10800000">
            <a:off x="2096407" y="1667502"/>
            <a:ext cx="0" cy="949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6" name="Google Shape;136;g2fedca3c507_0_157"/>
          <p:cNvCxnSpPr/>
          <p:nvPr/>
        </p:nvCxnSpPr>
        <p:spPr>
          <a:xfrm>
            <a:off x="2092295" y="1670517"/>
            <a:ext cx="2535000" cy="3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7" name="Google Shape;137;g2fedca3c507_0_157"/>
          <p:cNvCxnSpPr>
            <a:endCxn id="131" idx="0"/>
          </p:cNvCxnSpPr>
          <p:nvPr/>
        </p:nvCxnSpPr>
        <p:spPr>
          <a:xfrm>
            <a:off x="4620055" y="1663293"/>
            <a:ext cx="3900" cy="354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38" name="Google Shape;138;g2fedca3c507_0_157"/>
          <p:cNvSpPr/>
          <p:nvPr/>
        </p:nvSpPr>
        <p:spPr>
          <a:xfrm>
            <a:off x="3507235" y="3847965"/>
            <a:ext cx="873000" cy="624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fedca3c507_0_157"/>
          <p:cNvSpPr/>
          <p:nvPr/>
        </p:nvSpPr>
        <p:spPr>
          <a:xfrm>
            <a:off x="4859340" y="3847965"/>
            <a:ext cx="873000" cy="624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fedca3c507_0_157"/>
          <p:cNvSpPr txBox="1"/>
          <p:nvPr/>
        </p:nvSpPr>
        <p:spPr>
          <a:xfrm>
            <a:off x="3477539" y="3890457"/>
            <a:ext cx="9324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Buck Converter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fedca3c507_0_157"/>
          <p:cNvSpPr txBox="1"/>
          <p:nvPr/>
        </p:nvSpPr>
        <p:spPr>
          <a:xfrm>
            <a:off x="4859340" y="3890445"/>
            <a:ext cx="873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Converter/Inverter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g2fedca3c507_0_157"/>
          <p:cNvCxnSpPr/>
          <p:nvPr/>
        </p:nvCxnSpPr>
        <p:spPr>
          <a:xfrm>
            <a:off x="2452791" y="3463958"/>
            <a:ext cx="4518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g2fedca3c507_0_157"/>
          <p:cNvCxnSpPr/>
          <p:nvPr/>
        </p:nvCxnSpPr>
        <p:spPr>
          <a:xfrm>
            <a:off x="2897522" y="3463958"/>
            <a:ext cx="0" cy="696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g2fedca3c507_0_157"/>
          <p:cNvCxnSpPr/>
          <p:nvPr/>
        </p:nvCxnSpPr>
        <p:spPr>
          <a:xfrm>
            <a:off x="2893984" y="4158663"/>
            <a:ext cx="608400" cy="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g2fedca3c507_0_157"/>
          <p:cNvCxnSpPr>
            <a:stCxn id="138" idx="0"/>
          </p:cNvCxnSpPr>
          <p:nvPr/>
        </p:nvCxnSpPr>
        <p:spPr>
          <a:xfrm rot="10800000">
            <a:off x="3939235" y="3169065"/>
            <a:ext cx="4500" cy="678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g2fedca3c507_0_157"/>
          <p:cNvCxnSpPr/>
          <p:nvPr/>
        </p:nvCxnSpPr>
        <p:spPr>
          <a:xfrm rot="10800000">
            <a:off x="5294538" y="3167687"/>
            <a:ext cx="1500" cy="532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" name="Google Shape;147;g2fedca3c507_0_157"/>
          <p:cNvCxnSpPr>
            <a:endCxn id="139" idx="0"/>
          </p:cNvCxnSpPr>
          <p:nvPr/>
        </p:nvCxnSpPr>
        <p:spPr>
          <a:xfrm>
            <a:off x="5295840" y="3210165"/>
            <a:ext cx="0" cy="637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" name="Google Shape;148;g2fedca3c507_0_157"/>
          <p:cNvCxnSpPr/>
          <p:nvPr/>
        </p:nvCxnSpPr>
        <p:spPr>
          <a:xfrm flipH="1" rot="10800000">
            <a:off x="7146624" y="3291791"/>
            <a:ext cx="410100" cy="3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49" name="Google Shape;149;g2fedca3c507_0_157"/>
          <p:cNvSpPr/>
          <p:nvPr/>
        </p:nvSpPr>
        <p:spPr>
          <a:xfrm>
            <a:off x="6532081" y="2959080"/>
            <a:ext cx="791100" cy="7584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g2fedca3c507_0_157"/>
          <p:cNvCxnSpPr/>
          <p:nvPr/>
        </p:nvCxnSpPr>
        <p:spPr>
          <a:xfrm>
            <a:off x="6336591" y="3324113"/>
            <a:ext cx="1722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51" name="Google Shape;151;g2fedca3c507_0_157"/>
          <p:cNvSpPr txBox="1"/>
          <p:nvPr/>
        </p:nvSpPr>
        <p:spPr>
          <a:xfrm>
            <a:off x="6419751" y="3041886"/>
            <a:ext cx="1015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Cloud Database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g2fedca3c507_0_157"/>
          <p:cNvCxnSpPr>
            <a:stCxn id="128" idx="3"/>
          </p:cNvCxnSpPr>
          <p:nvPr/>
        </p:nvCxnSpPr>
        <p:spPr>
          <a:xfrm>
            <a:off x="5650349" y="2176748"/>
            <a:ext cx="699000" cy="5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3" name="Google Shape;153;g2fedca3c507_0_157"/>
          <p:cNvCxnSpPr/>
          <p:nvPr/>
        </p:nvCxnSpPr>
        <p:spPr>
          <a:xfrm flipH="1" rot="10800000">
            <a:off x="5774507" y="2086618"/>
            <a:ext cx="2091000" cy="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g2fedca3c507_0_157"/>
          <p:cNvCxnSpPr>
            <a:endCxn id="127" idx="0"/>
          </p:cNvCxnSpPr>
          <p:nvPr/>
        </p:nvCxnSpPr>
        <p:spPr>
          <a:xfrm>
            <a:off x="7857293" y="2079330"/>
            <a:ext cx="3000" cy="1042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g2fedca3c507_0_157"/>
          <p:cNvCxnSpPr/>
          <p:nvPr/>
        </p:nvCxnSpPr>
        <p:spPr>
          <a:xfrm rot="10800000">
            <a:off x="5653283" y="2084472"/>
            <a:ext cx="143700" cy="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56" name="Google Shape;156;g2fedca3c507_0_157"/>
          <p:cNvCxnSpPr/>
          <p:nvPr/>
        </p:nvCxnSpPr>
        <p:spPr>
          <a:xfrm rot="10800000">
            <a:off x="5254395" y="2345285"/>
            <a:ext cx="900" cy="21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57" name="Google Shape;157;g2fedca3c507_0_157"/>
          <p:cNvCxnSpPr/>
          <p:nvPr/>
        </p:nvCxnSpPr>
        <p:spPr>
          <a:xfrm rot="10800000">
            <a:off x="4042142" y="2345285"/>
            <a:ext cx="900" cy="21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58" name="Google Shape;158;g2fedca3c507_0_157"/>
          <p:cNvCxnSpPr/>
          <p:nvPr/>
        </p:nvCxnSpPr>
        <p:spPr>
          <a:xfrm>
            <a:off x="6558213" y="4318242"/>
            <a:ext cx="70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g2fedca3c507_0_157"/>
          <p:cNvCxnSpPr/>
          <p:nvPr/>
        </p:nvCxnSpPr>
        <p:spPr>
          <a:xfrm>
            <a:off x="6558213" y="4647112"/>
            <a:ext cx="70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60" name="Google Shape;160;g2fedca3c507_0_157"/>
          <p:cNvSpPr txBox="1"/>
          <p:nvPr/>
        </p:nvSpPr>
        <p:spPr>
          <a:xfrm>
            <a:off x="7360300" y="4134200"/>
            <a:ext cx="82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67e8214de_0_3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140"/>
              <a:buNone/>
            </a:pPr>
            <a:r>
              <a:rPr lang="en-US" sz="3550"/>
              <a:t>Inverter and Buck converter</a:t>
            </a:r>
            <a:endParaRPr sz="35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753"/>
              <a:buNone/>
            </a:pPr>
            <a:r>
              <a:rPr lang="en-US" sz="2650"/>
              <a:t>Team Member: Nick Miller</a:t>
            </a:r>
            <a:endParaRPr sz="2650"/>
          </a:p>
        </p:txBody>
      </p:sp>
      <p:graphicFrame>
        <p:nvGraphicFramePr>
          <p:cNvPr id="166" name="Google Shape;166;g3067e8214de_0_34"/>
          <p:cNvGraphicFramePr/>
          <p:nvPr/>
        </p:nvGraphicFramePr>
        <p:xfrm>
          <a:off x="952500" y="233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{94C9DD31-0AED-4ECD-B51E-D8192424F3C4}</a:tableStyleId>
              </a:tblPr>
              <a:tblGrid>
                <a:gridCol w="3619500"/>
                <a:gridCol w="3619500"/>
              </a:tblGrid>
              <a:tr h="1171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Accomplishments since the last presentation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32</a:t>
                      </a:r>
                      <a:r>
                        <a:rPr lang="en-US" sz="1600" u="none" cap="none" strike="noStrike">
                          <a:solidFill>
                            <a:srgbClr val="FF0000"/>
                          </a:solidFill>
                        </a:rPr>
                        <a:t> Hours</a:t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Ongoing progress/problems and plans until the next presentation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6275"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PCB ordered.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PCB assembled.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Began PCB debugging.</a:t>
                      </a:r>
                      <a:endParaRPr sz="16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-US" sz="1600"/>
                        <a:t>Continue PCB debugging.</a:t>
                      </a:r>
                      <a:endParaRPr sz="1600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Final Demo: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Monitor output voltage of Buck Converter while subjecting it to varying input voltages and currents.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Varying </a:t>
                      </a:r>
                      <a:r>
                        <a:rPr lang="en-US" sz="1600"/>
                        <a:t>light bulbs</a:t>
                      </a:r>
                      <a:r>
                        <a:rPr lang="en-US" sz="1600"/>
                        <a:t> to demonstrate Inverter handling different loads.</a:t>
                      </a:r>
                      <a:endParaRPr sz="16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f02b7e116_0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Buck Converter in Theory</a:t>
            </a:r>
            <a:endParaRPr/>
          </a:p>
        </p:txBody>
      </p:sp>
      <p:pic>
        <p:nvPicPr>
          <p:cNvPr id="172" name="Google Shape;172;g2ff02b7e11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2875"/>
            <a:ext cx="3221000" cy="28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ff02b7e116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795825"/>
            <a:ext cx="8229602" cy="179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ff02b7e116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86027"/>
            <a:ext cx="311467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6a883381f_1_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Buck Converter Assembled</a:t>
            </a:r>
            <a:endParaRPr/>
          </a:p>
        </p:txBody>
      </p:sp>
      <p:pic>
        <p:nvPicPr>
          <p:cNvPr id="180" name="Google Shape;180;g316a883381f_1_4"/>
          <p:cNvPicPr preferRelativeResize="0"/>
          <p:nvPr/>
        </p:nvPicPr>
        <p:blipFill rotWithShape="1">
          <a:blip r:embed="rId3">
            <a:alphaModFix/>
          </a:blip>
          <a:srcRect b="11814" l="0" r="0" t="26685"/>
          <a:stretch/>
        </p:blipFill>
        <p:spPr>
          <a:xfrm>
            <a:off x="457200" y="1852875"/>
            <a:ext cx="3733325" cy="30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16a883381f_1_4"/>
          <p:cNvPicPr preferRelativeResize="0"/>
          <p:nvPr/>
        </p:nvPicPr>
        <p:blipFill rotWithShape="1">
          <a:blip r:embed="rId4">
            <a:alphaModFix/>
          </a:blip>
          <a:srcRect b="17967" l="11405" r="9990" t="27318"/>
          <a:stretch/>
        </p:blipFill>
        <p:spPr>
          <a:xfrm>
            <a:off x="4572000" y="1852875"/>
            <a:ext cx="4114802" cy="381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dc073be02_15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Inverter PCB Design</a:t>
            </a:r>
            <a:endParaRPr/>
          </a:p>
        </p:txBody>
      </p:sp>
      <p:pic>
        <p:nvPicPr>
          <p:cNvPr id="187" name="Google Shape;187;g30dc073be02_1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38" y="1852875"/>
            <a:ext cx="7754325" cy="46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6a883381f_1_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Inverter Assembled</a:t>
            </a:r>
            <a:endParaRPr/>
          </a:p>
        </p:txBody>
      </p:sp>
      <p:pic>
        <p:nvPicPr>
          <p:cNvPr id="193" name="Google Shape;193;g316a883381f_1_12"/>
          <p:cNvPicPr preferRelativeResize="0"/>
          <p:nvPr/>
        </p:nvPicPr>
        <p:blipFill rotWithShape="1">
          <a:blip r:embed="rId3">
            <a:alphaModFix/>
          </a:blip>
          <a:srcRect b="3574" l="13159" r="13321" t="3107"/>
          <a:stretch/>
        </p:blipFill>
        <p:spPr>
          <a:xfrm rot="-5400000">
            <a:off x="1206139" y="955738"/>
            <a:ext cx="2591674" cy="438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16a883381f_1_12"/>
          <p:cNvPicPr preferRelativeResize="0"/>
          <p:nvPr/>
        </p:nvPicPr>
        <p:blipFill rotWithShape="1">
          <a:blip r:embed="rId4">
            <a:alphaModFix/>
          </a:blip>
          <a:srcRect b="6740" l="8099" r="12730" t="3981"/>
          <a:stretch/>
        </p:blipFill>
        <p:spPr>
          <a:xfrm rot="-5400000">
            <a:off x="5397688" y="2815962"/>
            <a:ext cx="2791050" cy="419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